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2" r:id="rId5"/>
    <p:sldId id="265" r:id="rId6"/>
    <p:sldId id="258" r:id="rId7"/>
    <p:sldId id="264" r:id="rId8"/>
    <p:sldId id="261" r:id="rId9"/>
    <p:sldId id="267" r:id="rId10"/>
    <p:sldId id="260" r:id="rId11"/>
    <p:sldId id="266" r:id="rId12"/>
    <p:sldId id="259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946" y="581895"/>
            <a:ext cx="11268364" cy="3971635"/>
          </a:xfrm>
        </p:spPr>
        <p:txBody>
          <a:bodyPr/>
          <a:lstStyle/>
          <a:p>
            <a:r>
              <a:rPr lang="cs-CZ" sz="6000" dirty="0" smtClean="0"/>
              <a:t>„Na </a:t>
            </a:r>
            <a:r>
              <a:rPr lang="cs-CZ" sz="6000" dirty="0"/>
              <a:t>mém předměstí je Biograf Láska </a:t>
            </a:r>
            <a:r>
              <a:rPr lang="cs-CZ" sz="6000" dirty="0" smtClean="0"/>
              <a:t>s </a:t>
            </a:r>
            <a:r>
              <a:rPr lang="cs-CZ" sz="6000" dirty="0"/>
              <a:t>modrou </a:t>
            </a:r>
            <a:r>
              <a:rPr lang="cs-CZ" sz="6000" dirty="0" smtClean="0"/>
              <a:t>tmou“ </a:t>
            </a:r>
            <a:br>
              <a:rPr lang="cs-CZ" sz="6000" dirty="0" smtClean="0"/>
            </a:br>
            <a:r>
              <a:rPr lang="cs-CZ" sz="6000" dirty="0" smtClean="0"/>
              <a:t>aneb </a:t>
            </a:r>
            <a:br>
              <a:rPr lang="cs-CZ" sz="6000" dirty="0" smtClean="0"/>
            </a:br>
            <a:r>
              <a:rPr lang="cs-CZ" sz="6000" dirty="0" smtClean="0"/>
              <a:t>když </a:t>
            </a:r>
            <a:r>
              <a:rPr lang="cs-CZ" sz="6000" dirty="0"/>
              <a:t>spolek provozuje kino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7721" y="5128362"/>
            <a:ext cx="9356028" cy="86142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Robert </a:t>
            </a:r>
            <a:r>
              <a:rPr lang="cs-CZ" sz="4000" dirty="0" err="1" smtClean="0"/>
              <a:t>bargel</a:t>
            </a:r>
            <a:r>
              <a:rPr lang="cs-CZ" sz="4000" dirty="0" smtClean="0"/>
              <a:t> – gong </a:t>
            </a:r>
            <a:r>
              <a:rPr lang="cs-CZ" sz="4000" dirty="0" err="1" smtClean="0"/>
              <a:t>z.s</a:t>
            </a:r>
            <a:r>
              <a:rPr lang="cs-CZ" sz="4000" dirty="0" smtClean="0"/>
              <a:t>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2175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242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48725" cy="1400530"/>
          </a:xfrm>
        </p:spPr>
        <p:txBody>
          <a:bodyPr/>
          <a:lstStyle/>
          <a:p>
            <a:r>
              <a:rPr lang="cs-CZ" b="1" dirty="0" smtClean="0">
                <a:solidFill>
                  <a:schemeClr val="accent5"/>
                </a:solidFill>
              </a:rPr>
              <a:t>...</a:t>
            </a:r>
            <a:r>
              <a:rPr lang="cs-CZ" b="1" dirty="0">
                <a:solidFill>
                  <a:schemeClr val="accent5"/>
                </a:solidFill>
              </a:rPr>
              <a:t>a v neposlední řadě staré </a:t>
            </a:r>
            <a:r>
              <a:rPr lang="cs-CZ" b="1" dirty="0" smtClean="0">
                <a:solidFill>
                  <a:schemeClr val="accent5"/>
                </a:solidFill>
              </a:rPr>
              <a:t>řevnické kino </a:t>
            </a:r>
            <a:r>
              <a:rPr lang="cs-CZ" b="1" dirty="0">
                <a:solidFill>
                  <a:schemeClr val="accent5"/>
                </a:solidFill>
              </a:rPr>
              <a:t>představuje mytizovaný ostrůvek zašlých časů, kam je možné se na chvíli skrýt před hektickou přítomností.</a:t>
            </a:r>
            <a:r>
              <a:rPr lang="cs-CZ" i="1" dirty="0">
                <a:solidFill>
                  <a:schemeClr val="accent5"/>
                </a:solidFill>
              </a:rPr>
              <a:t/>
            </a:r>
            <a:br>
              <a:rPr lang="cs-CZ" i="1" dirty="0">
                <a:solidFill>
                  <a:schemeClr val="accent5"/>
                </a:solidFill>
              </a:rPr>
            </a:br>
            <a:r>
              <a:rPr lang="cs-CZ" i="1" dirty="0">
                <a:solidFill>
                  <a:schemeClr val="bg1"/>
                </a:solidFill>
              </a:rPr>
              <a:t>„Na mém předměstí je biograf láska </a:t>
            </a:r>
            <a:br>
              <a:rPr lang="cs-CZ" i="1" dirty="0">
                <a:solidFill>
                  <a:schemeClr val="bg1"/>
                </a:solidFill>
              </a:rPr>
            </a:br>
            <a:r>
              <a:rPr lang="cs-CZ" i="1" dirty="0">
                <a:solidFill>
                  <a:schemeClr val="bg1"/>
                </a:solidFill>
              </a:rPr>
              <a:t>s modrou tmou ... a v něm jsou jen filmy o štěstí. </a:t>
            </a:r>
            <a:r>
              <a:rPr lang="cs-CZ" i="1" dirty="0" err="1">
                <a:solidFill>
                  <a:schemeClr val="bg1"/>
                </a:solidFill>
              </a:rPr>
              <a:t>Můžem</a:t>
            </a:r>
            <a:r>
              <a:rPr lang="cs-CZ" i="1" dirty="0">
                <a:solidFill>
                  <a:schemeClr val="bg1"/>
                </a:solidFill>
              </a:rPr>
              <a:t> si lhát pod plátnem stříbrným, </a:t>
            </a:r>
            <a:r>
              <a:rPr lang="cs-CZ" i="1" dirty="0" err="1">
                <a:solidFill>
                  <a:schemeClr val="bg1"/>
                </a:solidFill>
              </a:rPr>
              <a:t>můžem</a:t>
            </a:r>
            <a:r>
              <a:rPr lang="cs-CZ" i="1" dirty="0">
                <a:solidFill>
                  <a:schemeClr val="bg1"/>
                </a:solidFill>
              </a:rPr>
              <a:t> se smát až zhasnou v </a:t>
            </a:r>
            <a:r>
              <a:rPr lang="cs-CZ" i="1" dirty="0" smtClean="0">
                <a:solidFill>
                  <a:schemeClr val="bg1"/>
                </a:solidFill>
              </a:rPr>
              <a:t>sále...“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-280049"/>
            <a:ext cx="12432145" cy="7851881"/>
          </a:xfrm>
        </p:spPr>
      </p:pic>
    </p:spTree>
    <p:extLst>
      <p:ext uri="{BB962C8B-B14F-4D97-AF65-F5344CB8AC3E}">
        <p14:creationId xmlns:p14="http://schemas.microsoft.com/office/powerpoint/2010/main" val="10041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-280049"/>
            <a:ext cx="12432145" cy="785188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887" y="2170682"/>
            <a:ext cx="10243562" cy="1400530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chemeClr val="accent5"/>
                </a:solidFill>
              </a:rPr>
              <a:t>Děkuji za </a:t>
            </a:r>
            <a:r>
              <a:rPr lang="cs-CZ" sz="4400" b="1" dirty="0">
                <a:solidFill>
                  <a:schemeClr val="accent5"/>
                </a:solidFill>
              </a:rPr>
              <a:t>pozornost </a:t>
            </a:r>
            <a:r>
              <a:rPr lang="cs-CZ" sz="4400" b="1" dirty="0" smtClean="0">
                <a:solidFill>
                  <a:schemeClr val="accent5"/>
                </a:solidFill>
              </a:rPr>
              <a:t/>
            </a:r>
            <a:br>
              <a:rPr lang="cs-CZ" sz="4400" b="1" dirty="0" smtClean="0">
                <a:solidFill>
                  <a:schemeClr val="accent5"/>
                </a:solidFill>
              </a:rPr>
            </a:br>
            <a:r>
              <a:rPr lang="cs-CZ" sz="4400" b="1" dirty="0" smtClean="0">
                <a:solidFill>
                  <a:schemeClr val="accent5"/>
                </a:solidFill>
              </a:rPr>
              <a:t>a nezapomínejte </a:t>
            </a:r>
            <a:r>
              <a:rPr lang="cs-CZ" sz="4400" b="1" dirty="0">
                <a:solidFill>
                  <a:schemeClr val="accent5"/>
                </a:solidFill>
              </a:rPr>
              <a:t>jít občas do kina</a:t>
            </a:r>
            <a:r>
              <a:rPr lang="cs-CZ" sz="4400" b="1" dirty="0" smtClean="0">
                <a:solidFill>
                  <a:schemeClr val="accent5"/>
                </a:solidFill>
              </a:rPr>
              <a:t>!</a:t>
            </a:r>
            <a:br>
              <a:rPr lang="cs-CZ" sz="4400" b="1" dirty="0" smtClean="0">
                <a:solidFill>
                  <a:schemeClr val="accent5"/>
                </a:solidFill>
              </a:rPr>
            </a:br>
            <a:r>
              <a:rPr lang="cs-CZ" sz="4400" b="1" dirty="0">
                <a:solidFill>
                  <a:schemeClr val="accent5"/>
                </a:solidFill>
              </a:rPr>
              <a:t/>
            </a:r>
            <a:br>
              <a:rPr lang="cs-CZ" sz="4400" b="1" dirty="0">
                <a:solidFill>
                  <a:schemeClr val="accent5"/>
                </a:solidFill>
              </a:rPr>
            </a:br>
            <a:r>
              <a:rPr lang="cs-CZ" b="1" dirty="0">
                <a:solidFill>
                  <a:schemeClr val="accent5"/>
                </a:solidFill>
              </a:rPr>
              <a:t>bargel@nipos.cz</a:t>
            </a:r>
          </a:p>
        </p:txBody>
      </p:sp>
    </p:spTree>
    <p:extLst>
      <p:ext uri="{BB962C8B-B14F-4D97-AF65-F5344CB8AC3E}">
        <p14:creationId xmlns:p14="http://schemas.microsoft.com/office/powerpoint/2010/main" val="27216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257"/>
          </a:xfrm>
        </p:spPr>
      </p:pic>
    </p:spTree>
    <p:extLst>
      <p:ext uri="{BB962C8B-B14F-4D97-AF65-F5344CB8AC3E}">
        <p14:creationId xmlns:p14="http://schemas.microsoft.com/office/powerpoint/2010/main" val="18024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25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455" y="452718"/>
            <a:ext cx="10659196" cy="1400530"/>
          </a:xfrm>
        </p:spPr>
        <p:txBody>
          <a:bodyPr/>
          <a:lstStyle/>
          <a:p>
            <a:r>
              <a:rPr lang="cs-CZ" b="1" dirty="0">
                <a:solidFill>
                  <a:schemeClr val="accent5"/>
                </a:solidFill>
              </a:rPr>
              <a:t>Klasické kino </a:t>
            </a:r>
            <a:r>
              <a:rPr lang="cs-CZ" b="1" dirty="0" smtClean="0">
                <a:solidFill>
                  <a:schemeClr val="accent5"/>
                </a:solidFill>
              </a:rPr>
              <a:t>je symbol </a:t>
            </a:r>
            <a:r>
              <a:rPr lang="cs-CZ" b="1" dirty="0">
                <a:solidFill>
                  <a:schemeClr val="accent5"/>
                </a:solidFill>
              </a:rPr>
              <a:t>tzv. „popcorn-free </a:t>
            </a:r>
            <a:r>
              <a:rPr lang="cs-CZ" b="1" dirty="0" err="1" smtClean="0">
                <a:solidFill>
                  <a:schemeClr val="accent5"/>
                </a:solidFill>
              </a:rPr>
              <a:t>culture</a:t>
            </a:r>
            <a:r>
              <a:rPr lang="cs-CZ" b="1" dirty="0" smtClean="0">
                <a:solidFill>
                  <a:schemeClr val="accent5"/>
                </a:solidFill>
              </a:rPr>
              <a:t>“ a je </a:t>
            </a:r>
            <a:r>
              <a:rPr lang="cs-CZ" b="1" dirty="0">
                <a:solidFill>
                  <a:schemeClr val="accent5"/>
                </a:solidFill>
              </a:rPr>
              <a:t>vnímáno jako protipól </a:t>
            </a:r>
            <a:r>
              <a:rPr lang="cs-CZ" b="1" dirty="0" err="1">
                <a:solidFill>
                  <a:schemeClr val="accent5"/>
                </a:solidFill>
              </a:rPr>
              <a:t>popcornové</a:t>
            </a:r>
            <a:r>
              <a:rPr lang="cs-CZ" b="1" dirty="0">
                <a:solidFill>
                  <a:schemeClr val="accent5"/>
                </a:solidFill>
              </a:rPr>
              <a:t> kultury </a:t>
            </a:r>
            <a:r>
              <a:rPr lang="cs-CZ" b="1" dirty="0" smtClean="0">
                <a:solidFill>
                  <a:schemeClr val="accent5"/>
                </a:solidFill>
              </a:rPr>
              <a:t>multiplexů.</a:t>
            </a:r>
            <a:br>
              <a:rPr lang="cs-CZ" b="1" dirty="0" smtClean="0">
                <a:solidFill>
                  <a:schemeClr val="accent5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„</a:t>
            </a:r>
            <a:r>
              <a:rPr lang="cs-CZ" i="1" dirty="0" smtClean="0">
                <a:solidFill>
                  <a:schemeClr val="bg1"/>
                </a:solidFill>
              </a:rPr>
              <a:t>V Řevnicích se z tebe </a:t>
            </a:r>
            <a:r>
              <a:rPr lang="cs-CZ" i="1" dirty="0" err="1" smtClean="0">
                <a:solidFill>
                  <a:schemeClr val="bg1"/>
                </a:solidFill>
              </a:rPr>
              <a:t>nesnažej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>
                <a:solidFill>
                  <a:schemeClr val="bg1"/>
                </a:solidFill>
              </a:rPr>
              <a:t>vytáhnout prachy za </a:t>
            </a:r>
            <a:r>
              <a:rPr lang="cs-CZ" i="1" dirty="0" err="1">
                <a:solidFill>
                  <a:schemeClr val="bg1"/>
                </a:solidFill>
              </a:rPr>
              <a:t>úžasnej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>
                <a:solidFill>
                  <a:schemeClr val="bg1"/>
                </a:solidFill>
              </a:rPr>
              <a:t>smradlavej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smtClean="0">
                <a:solidFill>
                  <a:schemeClr val="bg1"/>
                </a:solidFill>
              </a:rPr>
              <a:t>popcorn... v multikinech je prostě ten </a:t>
            </a:r>
            <a:r>
              <a:rPr lang="cs-CZ" i="1" dirty="0">
                <a:solidFill>
                  <a:schemeClr val="bg1"/>
                </a:solidFill>
              </a:rPr>
              <a:t>popcorn a ta </a:t>
            </a:r>
            <a:r>
              <a:rPr lang="cs-CZ" i="1" dirty="0" err="1">
                <a:solidFill>
                  <a:schemeClr val="bg1"/>
                </a:solidFill>
              </a:rPr>
              <a:t>cola</a:t>
            </a:r>
            <a:r>
              <a:rPr lang="cs-CZ" i="1" dirty="0">
                <a:solidFill>
                  <a:schemeClr val="bg1"/>
                </a:solidFill>
              </a:rPr>
              <a:t> a čím větší tím lepší ... a tady </a:t>
            </a:r>
            <a:r>
              <a:rPr lang="cs-CZ" i="1" dirty="0" smtClean="0">
                <a:solidFill>
                  <a:schemeClr val="bg1"/>
                </a:solidFill>
              </a:rPr>
              <a:t>je to prostě </a:t>
            </a:r>
            <a:r>
              <a:rPr lang="cs-CZ" i="1" dirty="0">
                <a:solidFill>
                  <a:schemeClr val="bg1"/>
                </a:solidFill>
              </a:rPr>
              <a:t>takový jako </a:t>
            </a:r>
            <a:r>
              <a:rPr lang="cs-CZ" i="1" dirty="0" smtClean="0">
                <a:solidFill>
                  <a:schemeClr val="bg1"/>
                </a:solidFill>
              </a:rPr>
              <a:t>tradiční.“</a:t>
            </a:r>
            <a:endParaRPr 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0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8295"/>
            <a:ext cx="12192000" cy="9144001"/>
          </a:xfrm>
        </p:spPr>
      </p:pic>
    </p:spTree>
    <p:extLst>
      <p:ext uri="{BB962C8B-B14F-4D97-AF65-F5344CB8AC3E}">
        <p14:creationId xmlns:p14="http://schemas.microsoft.com/office/powerpoint/2010/main" val="24564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8295"/>
            <a:ext cx="12192000" cy="914400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31853" cy="1400530"/>
          </a:xfrm>
        </p:spPr>
        <p:txBody>
          <a:bodyPr/>
          <a:lstStyle/>
          <a:p>
            <a:r>
              <a:rPr lang="cs-CZ" b="1" dirty="0" smtClean="0">
                <a:solidFill>
                  <a:schemeClr val="accent5"/>
                </a:solidFill>
              </a:rPr>
              <a:t>Klasické </a:t>
            </a:r>
            <a:r>
              <a:rPr lang="cs-CZ" b="1" dirty="0">
                <a:solidFill>
                  <a:schemeClr val="accent5"/>
                </a:solidFill>
              </a:rPr>
              <a:t>kino </a:t>
            </a:r>
            <a:r>
              <a:rPr lang="cs-CZ" b="1" dirty="0" smtClean="0">
                <a:solidFill>
                  <a:schemeClr val="accent5"/>
                </a:solidFill>
              </a:rPr>
              <a:t>tak může být vnímáno pozitivně jako </a:t>
            </a:r>
            <a:r>
              <a:rPr lang="cs-CZ" b="1" dirty="0">
                <a:solidFill>
                  <a:schemeClr val="accent5"/>
                </a:solidFill>
              </a:rPr>
              <a:t>představitel naší tradice, skýtající bezpečí domovského a jako místo s osobitou historií a geniem loci</a:t>
            </a:r>
            <a:r>
              <a:rPr lang="cs-CZ" b="1" dirty="0" smtClean="0">
                <a:solidFill>
                  <a:schemeClr val="accent5"/>
                </a:solidFill>
              </a:rPr>
              <a:t>...</a:t>
            </a:r>
            <a:r>
              <a:rPr lang="cs-CZ" b="1" dirty="0">
                <a:solidFill>
                  <a:schemeClr val="accent5"/>
                </a:solidFill>
              </a:rPr>
              <a:t/>
            </a:r>
            <a:br>
              <a:rPr lang="cs-CZ" b="1" dirty="0">
                <a:solidFill>
                  <a:schemeClr val="accent5"/>
                </a:solidFill>
              </a:rPr>
            </a:br>
            <a:r>
              <a:rPr lang="cs-CZ" b="1" dirty="0">
                <a:solidFill>
                  <a:schemeClr val="accent5"/>
                </a:solidFill>
              </a:rPr>
              <a:t/>
            </a:r>
            <a:br>
              <a:rPr lang="cs-CZ" b="1" dirty="0">
                <a:solidFill>
                  <a:schemeClr val="accent5"/>
                </a:solidFill>
              </a:rPr>
            </a:br>
            <a:r>
              <a:rPr lang="cs-CZ" b="1" dirty="0" smtClean="0">
                <a:solidFill>
                  <a:schemeClr val="accent5"/>
                </a:solidFill>
              </a:rPr>
              <a:t>... ale </a:t>
            </a:r>
            <a:r>
              <a:rPr lang="cs-CZ" b="1" dirty="0">
                <a:solidFill>
                  <a:schemeClr val="accent5"/>
                </a:solidFill>
              </a:rPr>
              <a:t>může být vnímáno i</a:t>
            </a:r>
            <a:r>
              <a:rPr lang="cs-CZ" b="1" dirty="0" smtClean="0">
                <a:solidFill>
                  <a:schemeClr val="accent5"/>
                </a:solidFill>
              </a:rPr>
              <a:t> </a:t>
            </a:r>
            <a:r>
              <a:rPr lang="cs-CZ" b="1" dirty="0">
                <a:solidFill>
                  <a:schemeClr val="accent5"/>
                </a:solidFill>
              </a:rPr>
              <a:t>negativně jako nemoderní prostor odsouzený civilizačním pokrokem k zániku.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1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12" y="-1250103"/>
            <a:ext cx="12236511" cy="8154104"/>
          </a:xfrm>
        </p:spPr>
      </p:pic>
    </p:spTree>
    <p:extLst>
      <p:ext uri="{BB962C8B-B14F-4D97-AF65-F5344CB8AC3E}">
        <p14:creationId xmlns:p14="http://schemas.microsoft.com/office/powerpoint/2010/main" val="119844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12" y="-1250103"/>
            <a:ext cx="12236511" cy="815410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748" y="360359"/>
            <a:ext cx="10991707" cy="1400530"/>
          </a:xfrm>
        </p:spPr>
        <p:txBody>
          <a:bodyPr/>
          <a:lstStyle/>
          <a:p>
            <a:r>
              <a:rPr lang="cs-CZ" b="1" dirty="0" smtClean="0">
                <a:solidFill>
                  <a:schemeClr val="accent5"/>
                </a:solidFill>
              </a:rPr>
              <a:t>Maloměstské </a:t>
            </a:r>
            <a:r>
              <a:rPr lang="cs-CZ" b="1" dirty="0">
                <a:solidFill>
                  <a:schemeClr val="accent5"/>
                </a:solidFill>
              </a:rPr>
              <a:t>kino je místem setkávání místních obyvatel, podporuje jejich přináležitost k pospolitosti </a:t>
            </a:r>
            <a:r>
              <a:rPr lang="cs-CZ" b="1">
                <a:solidFill>
                  <a:schemeClr val="accent5"/>
                </a:solidFill>
              </a:rPr>
              <a:t>a </a:t>
            </a:r>
            <a:r>
              <a:rPr lang="cs-CZ" b="1" smtClean="0">
                <a:solidFill>
                  <a:schemeClr val="accent5"/>
                </a:solidFill>
              </a:rPr>
              <a:t>lokalitě. </a:t>
            </a:r>
            <a:r>
              <a:rPr lang="cs-CZ" b="1" dirty="0">
                <a:solidFill>
                  <a:schemeClr val="accent5"/>
                </a:solidFill>
              </a:rPr>
              <a:t/>
            </a:r>
            <a:br>
              <a:rPr lang="cs-CZ" b="1" dirty="0">
                <a:solidFill>
                  <a:schemeClr val="accent5"/>
                </a:solidFill>
              </a:rPr>
            </a:br>
            <a:r>
              <a:rPr lang="cs-CZ" i="1" dirty="0">
                <a:solidFill>
                  <a:schemeClr val="bg1"/>
                </a:solidFill>
              </a:rPr>
              <a:t>„</a:t>
            </a:r>
            <a:r>
              <a:rPr lang="cs-CZ" i="1" dirty="0" err="1">
                <a:solidFill>
                  <a:schemeClr val="bg1"/>
                </a:solidFill>
              </a:rPr>
              <a:t>Potkávaj</a:t>
            </a:r>
            <a:r>
              <a:rPr lang="cs-CZ" i="1" dirty="0">
                <a:solidFill>
                  <a:schemeClr val="bg1"/>
                </a:solidFill>
              </a:rPr>
              <a:t> se tam pořád jakoby i ty samý lidi. Tam je strašně milá paní tam v </a:t>
            </a:r>
            <a:r>
              <a:rPr lang="cs-CZ" i="1" dirty="0" err="1">
                <a:solidFill>
                  <a:schemeClr val="bg1"/>
                </a:solidFill>
              </a:rPr>
              <a:t>tý</a:t>
            </a:r>
            <a:r>
              <a:rPr lang="cs-CZ" i="1" dirty="0">
                <a:solidFill>
                  <a:schemeClr val="bg1"/>
                </a:solidFill>
              </a:rPr>
              <a:t> pokladně. Ta je prostě taková jako hrozně fajn. A myslím si, že to je i takový, že se na tebe jako někdo podívá a ví, že … jó, to jste </a:t>
            </a:r>
            <a:r>
              <a:rPr lang="cs-CZ" i="1" dirty="0" smtClean="0">
                <a:solidFill>
                  <a:schemeClr val="bg1"/>
                </a:solidFill>
              </a:rPr>
              <a:t>vy! </a:t>
            </a:r>
            <a:r>
              <a:rPr lang="cs-CZ" i="1" dirty="0">
                <a:solidFill>
                  <a:schemeClr val="bg1"/>
                </a:solidFill>
              </a:rPr>
              <a:t>To je strašně milý na tom.“ </a:t>
            </a:r>
            <a:r>
              <a:rPr lang="cs-CZ" b="1" dirty="0">
                <a:solidFill>
                  <a:schemeClr val="bg1"/>
                </a:solidFill>
              </a:rPr>
              <a:t/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6086"/>
            <a:ext cx="12192000" cy="9144001"/>
          </a:xfrm>
        </p:spPr>
      </p:pic>
    </p:spTree>
    <p:extLst>
      <p:ext uri="{BB962C8B-B14F-4D97-AF65-F5344CB8AC3E}">
        <p14:creationId xmlns:p14="http://schemas.microsoft.com/office/powerpoint/2010/main" val="21936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5322"/>
            <a:ext cx="12192000" cy="914400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0" y="277229"/>
            <a:ext cx="11130253" cy="1400530"/>
          </a:xfrm>
        </p:spPr>
        <p:txBody>
          <a:bodyPr/>
          <a:lstStyle/>
          <a:p>
            <a:r>
              <a:rPr lang="cs-CZ" b="1" dirty="0">
                <a:solidFill>
                  <a:schemeClr val="accent5"/>
                </a:solidFill>
              </a:rPr>
              <a:t>Staré řevnické kino je rovněž místem paměti, a to jak paměti lokální, tak kulturní.  Přispívá k představě historické kontinuity města </a:t>
            </a:r>
            <a:r>
              <a:rPr lang="cs-CZ" b="1" dirty="0" smtClean="0">
                <a:solidFill>
                  <a:schemeClr val="accent5"/>
                </a:solidFill>
              </a:rPr>
              <a:t>i naší vlastní.</a:t>
            </a:r>
            <a:br>
              <a:rPr lang="cs-CZ" b="1" dirty="0" smtClean="0">
                <a:solidFill>
                  <a:schemeClr val="accent5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„</a:t>
            </a:r>
            <a:r>
              <a:rPr lang="cs-CZ" i="1" dirty="0" smtClean="0">
                <a:solidFill>
                  <a:schemeClr val="bg1"/>
                </a:solidFill>
              </a:rPr>
              <a:t>Pro </a:t>
            </a:r>
            <a:r>
              <a:rPr lang="cs-CZ" i="1" dirty="0">
                <a:solidFill>
                  <a:schemeClr val="bg1"/>
                </a:solidFill>
              </a:rPr>
              <a:t>moji generaci </a:t>
            </a:r>
            <a:r>
              <a:rPr lang="cs-CZ" i="1" dirty="0" smtClean="0">
                <a:solidFill>
                  <a:schemeClr val="bg1"/>
                </a:solidFill>
              </a:rPr>
              <a:t>to byl útěk... </a:t>
            </a:r>
            <a:r>
              <a:rPr lang="cs-CZ" i="1" dirty="0">
                <a:solidFill>
                  <a:schemeClr val="bg1"/>
                </a:solidFill>
              </a:rPr>
              <a:t>když byl </a:t>
            </a:r>
            <a:r>
              <a:rPr lang="cs-CZ" i="1" dirty="0" err="1">
                <a:solidFill>
                  <a:schemeClr val="bg1"/>
                </a:solidFill>
              </a:rPr>
              <a:t>dobrej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smtClean="0">
                <a:solidFill>
                  <a:schemeClr val="bg1"/>
                </a:solidFill>
              </a:rPr>
              <a:t>film v kině. </a:t>
            </a:r>
            <a:r>
              <a:rPr lang="cs-CZ" i="1" dirty="0">
                <a:solidFill>
                  <a:schemeClr val="bg1"/>
                </a:solidFill>
              </a:rPr>
              <a:t>Ta doba byla </a:t>
            </a:r>
            <a:r>
              <a:rPr lang="cs-CZ" i="1" dirty="0" smtClean="0">
                <a:solidFill>
                  <a:schemeClr val="bg1"/>
                </a:solidFill>
              </a:rPr>
              <a:t>naprosto </a:t>
            </a:r>
            <a:r>
              <a:rPr lang="cs-CZ" i="1" dirty="0">
                <a:solidFill>
                  <a:schemeClr val="bg1"/>
                </a:solidFill>
              </a:rPr>
              <a:t>ubíjející ... proto je v tom pro mě </a:t>
            </a:r>
            <a:r>
              <a:rPr lang="cs-CZ" i="1" dirty="0" err="1">
                <a:solidFill>
                  <a:schemeClr val="bg1"/>
                </a:solidFill>
              </a:rPr>
              <a:t>vobrovská</a:t>
            </a:r>
            <a:r>
              <a:rPr lang="cs-CZ" i="1" dirty="0">
                <a:solidFill>
                  <a:schemeClr val="bg1"/>
                </a:solidFill>
              </a:rPr>
              <a:t> dávka nostalgie</a:t>
            </a:r>
            <a:r>
              <a:rPr lang="cs-CZ" i="1" dirty="0" smtClean="0">
                <a:solidFill>
                  <a:schemeClr val="bg1"/>
                </a:solidFill>
              </a:rPr>
              <a:t>... ta díky </a:t>
            </a:r>
            <a:r>
              <a:rPr lang="cs-CZ" i="1" dirty="0">
                <a:solidFill>
                  <a:schemeClr val="bg1"/>
                </a:solidFill>
              </a:rPr>
              <a:t>těm </a:t>
            </a:r>
            <a:r>
              <a:rPr lang="cs-CZ" i="1" dirty="0" err="1">
                <a:solidFill>
                  <a:schemeClr val="bg1"/>
                </a:solidFill>
              </a:rPr>
              <a:t>novejm</a:t>
            </a:r>
            <a:r>
              <a:rPr lang="cs-CZ" i="1" dirty="0">
                <a:solidFill>
                  <a:schemeClr val="bg1"/>
                </a:solidFill>
              </a:rPr>
              <a:t> typům </a:t>
            </a:r>
            <a:r>
              <a:rPr lang="cs-CZ" i="1" dirty="0" smtClean="0">
                <a:solidFill>
                  <a:schemeClr val="bg1"/>
                </a:solidFill>
              </a:rPr>
              <a:t>kin </a:t>
            </a:r>
            <a:r>
              <a:rPr lang="cs-CZ" i="1" dirty="0">
                <a:solidFill>
                  <a:schemeClr val="bg1"/>
                </a:solidFill>
              </a:rPr>
              <a:t>trošku už vyprchává</a:t>
            </a:r>
            <a:r>
              <a:rPr lang="cs-CZ" i="1" dirty="0" smtClean="0">
                <a:solidFill>
                  <a:schemeClr val="bg1"/>
                </a:solidFill>
              </a:rPr>
              <a:t>.“</a:t>
            </a:r>
            <a:r>
              <a:rPr lang="cs-CZ" i="1" dirty="0">
                <a:solidFill>
                  <a:schemeClr val="bg1"/>
                </a:solidFill>
              </a:rPr>
              <a:t/>
            </a:r>
            <a:br>
              <a:rPr lang="cs-CZ" i="1" dirty="0">
                <a:solidFill>
                  <a:schemeClr val="bg1"/>
                </a:solidFill>
              </a:rPr>
            </a:br>
            <a:endParaRPr 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242</TotalTime>
  <Words>354</Words>
  <Application>Microsoft Office PowerPoint</Application>
  <PresentationFormat>Širokoúhlá obrazovka</PresentationFormat>
  <Paragraphs>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„Na mém předměstí je Biograf Láska s modrou tmou“  aneb  když spolek provozuje kino</vt:lpstr>
      <vt:lpstr>Prezentace aplikace PowerPoint</vt:lpstr>
      <vt:lpstr>Klasické kino je symbol tzv. „popcorn-free culture“ a je vnímáno jako protipól popcornové kultury multiplexů. „V Řevnicích se z tebe nesnažej vytáhnout prachy za úžasnej smradlavej popcorn... v multikinech je prostě ten popcorn a ta cola a čím větší tím lepší ... a tady je to prostě takový jako tradiční.“</vt:lpstr>
      <vt:lpstr>Prezentace aplikace PowerPoint</vt:lpstr>
      <vt:lpstr>Klasické kino tak může být vnímáno pozitivně jako představitel naší tradice, skýtající bezpečí domovského a jako místo s osobitou historií a geniem loci...  ... ale může být vnímáno i negativně jako nemoderní prostor odsouzený civilizačním pokrokem k zániku.</vt:lpstr>
      <vt:lpstr>Prezentace aplikace PowerPoint</vt:lpstr>
      <vt:lpstr>Maloměstské kino je místem setkávání místních obyvatel, podporuje jejich přináležitost k pospolitosti a lokalitě.  „Potkávaj se tam pořád jakoby i ty samý lidi. Tam je strašně milá paní tam v tý pokladně. Ta je prostě taková jako hrozně fajn. A myslím si, že to je i takový, že se na tebe jako někdo podívá a ví, že … jó, to jste vy! To je strašně milý na tom.“   </vt:lpstr>
      <vt:lpstr>Prezentace aplikace PowerPoint</vt:lpstr>
      <vt:lpstr>Staré řevnické kino je rovněž místem paměti, a to jak paměti lokální, tak kulturní.  Přispívá k představě historické kontinuity města i naší vlastní. „Pro moji generaci to byl útěk... když byl dobrej film v kině. Ta doba byla naprosto ubíjející ... proto je v tom pro mě vobrovská dávka nostalgie... ta díky těm novejm typům kin trošku už vyprchává.“ </vt:lpstr>
      <vt:lpstr>Prezentace aplikace PowerPoint</vt:lpstr>
      <vt:lpstr>...a v neposlední řadě staré řevnické kino představuje mytizovaný ostrůvek zašlých časů, kam je možné se na chvíli skrýt před hektickou přítomností. „Na mém předměstí je biograf láska  s modrou tmou ... a v něm jsou jen filmy o štěstí. Můžem si lhát pod plátnem stříbrným, můžem se smát až zhasnou v sále...“</vt:lpstr>
      <vt:lpstr>Prezentace aplikace PowerPoint</vt:lpstr>
      <vt:lpstr>Děkuji za pozornost  a nezapomínejte jít občas do kina!  bargel@nipos.cz</vt:lpstr>
    </vt:vector>
  </TitlesOfParts>
  <Company>NIPOS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mém předměstí je Biograf Láska s modrou tmou  aneb  když spolek provozuje kino</dc:title>
  <dc:creator>Robert Bargel</dc:creator>
  <cp:lastModifiedBy>Robert Bargel</cp:lastModifiedBy>
  <cp:revision>25</cp:revision>
  <dcterms:created xsi:type="dcterms:W3CDTF">2025-06-09T08:28:34Z</dcterms:created>
  <dcterms:modified xsi:type="dcterms:W3CDTF">2025-06-09T21:05:56Z</dcterms:modified>
</cp:coreProperties>
</file>